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7"/>
  </p:normalViewPr>
  <p:slideViewPr>
    <p:cSldViewPr snapToGrid="0" snapToObjects="1">
      <p:cViewPr>
        <p:scale>
          <a:sx n="70" d="100"/>
          <a:sy n="70" d="100"/>
        </p:scale>
        <p:origin x="976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netsuite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</c:f>
              <c:strCache>
                <c:ptCount val="27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5">
                  <c:v>Mar</c:v>
                </c:pt>
                <c:pt idx="8">
                  <c:v>Apr</c:v>
                </c:pt>
                <c:pt idx="11">
                  <c:v>May</c:v>
                </c:pt>
                <c:pt idx="14">
                  <c:v>Jun</c:v>
                </c:pt>
                <c:pt idx="17">
                  <c:v>Jul</c:v>
                </c:pt>
                <c:pt idx="20">
                  <c:v>Aug</c:v>
                </c:pt>
                <c:pt idx="23">
                  <c:v>Sep</c:v>
                </c:pt>
                <c:pt idx="26">
                  <c:v>Oct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42000</c:v>
                </c:pt>
                <c:pt idx="1">
                  <c:v>42000</c:v>
                </c:pt>
                <c:pt idx="2">
                  <c:v>32000</c:v>
                </c:pt>
                <c:pt idx="3">
                  <c:v>32000</c:v>
                </c:pt>
                <c:pt idx="4">
                  <c:v>32000</c:v>
                </c:pt>
                <c:pt idx="5">
                  <c:v>32000</c:v>
                </c:pt>
                <c:pt idx="6">
                  <c:v>32000</c:v>
                </c:pt>
                <c:pt idx="7">
                  <c:v>32000</c:v>
                </c:pt>
                <c:pt idx="8">
                  <c:v>32000</c:v>
                </c:pt>
                <c:pt idx="9">
                  <c:v>32000</c:v>
                </c:pt>
                <c:pt idx="10">
                  <c:v>32000</c:v>
                </c:pt>
                <c:pt idx="11">
                  <c:v>32000</c:v>
                </c:pt>
                <c:pt idx="12">
                  <c:v>32000</c:v>
                </c:pt>
                <c:pt idx="13">
                  <c:v>32000</c:v>
                </c:pt>
                <c:pt idx="14">
                  <c:v>32000</c:v>
                </c:pt>
                <c:pt idx="15">
                  <c:v>32000</c:v>
                </c:pt>
                <c:pt idx="16">
                  <c:v>32000</c:v>
                </c:pt>
                <c:pt idx="17">
                  <c:v>32000</c:v>
                </c:pt>
                <c:pt idx="18">
                  <c:v>32000</c:v>
                </c:pt>
                <c:pt idx="19">
                  <c:v>32000</c:v>
                </c:pt>
                <c:pt idx="20">
                  <c:v>32000</c:v>
                </c:pt>
                <c:pt idx="21">
                  <c:v>32000</c:v>
                </c:pt>
                <c:pt idx="22">
                  <c:v>32000</c:v>
                </c:pt>
                <c:pt idx="23">
                  <c:v>38000</c:v>
                </c:pt>
                <c:pt idx="24">
                  <c:v>20000</c:v>
                </c:pt>
                <c:pt idx="25">
                  <c:v>20000</c:v>
                </c:pt>
                <c:pt idx="26">
                  <c:v>20000</c:v>
                </c:pt>
                <c:pt idx="27">
                  <c:v>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A-4046-BBDC-A141D3931B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westpac community solutions one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</c:f>
              <c:strCache>
                <c:ptCount val="27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5">
                  <c:v>Mar</c:v>
                </c:pt>
                <c:pt idx="8">
                  <c:v>Apr</c:v>
                </c:pt>
                <c:pt idx="11">
                  <c:v>May</c:v>
                </c:pt>
                <c:pt idx="14">
                  <c:v>Jun</c:v>
                </c:pt>
                <c:pt idx="17">
                  <c:v>Jul</c:v>
                </c:pt>
                <c:pt idx="20">
                  <c:v>Aug</c:v>
                </c:pt>
                <c:pt idx="23">
                  <c:v>Sep</c:v>
                </c:pt>
                <c:pt idx="26">
                  <c:v>Oct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1049.1199999999999</c:v>
                </c:pt>
                <c:pt idx="1">
                  <c:v>1175.6300000000001</c:v>
                </c:pt>
                <c:pt idx="2">
                  <c:v>231.75</c:v>
                </c:pt>
                <c:pt idx="3">
                  <c:v>2713.95</c:v>
                </c:pt>
                <c:pt idx="4">
                  <c:v>9638.15</c:v>
                </c:pt>
                <c:pt idx="5">
                  <c:v>7018.15</c:v>
                </c:pt>
                <c:pt idx="6">
                  <c:v>3238.61</c:v>
                </c:pt>
                <c:pt idx="7">
                  <c:v>4119.71</c:v>
                </c:pt>
                <c:pt idx="8">
                  <c:v>4239.71</c:v>
                </c:pt>
                <c:pt idx="9">
                  <c:v>6562.24</c:v>
                </c:pt>
                <c:pt idx="10">
                  <c:v>7952.51</c:v>
                </c:pt>
                <c:pt idx="11">
                  <c:v>7933.51</c:v>
                </c:pt>
                <c:pt idx="12">
                  <c:v>7742.81</c:v>
                </c:pt>
                <c:pt idx="13">
                  <c:v>5553.92</c:v>
                </c:pt>
                <c:pt idx="14">
                  <c:v>5353.92</c:v>
                </c:pt>
                <c:pt idx="15">
                  <c:v>5390.64</c:v>
                </c:pt>
                <c:pt idx="16">
                  <c:v>2957.9</c:v>
                </c:pt>
                <c:pt idx="17">
                  <c:v>3020.9</c:v>
                </c:pt>
                <c:pt idx="18">
                  <c:v>2182.9</c:v>
                </c:pt>
                <c:pt idx="19">
                  <c:v>8391.7000000000007</c:v>
                </c:pt>
                <c:pt idx="20">
                  <c:v>8444.7000000000007</c:v>
                </c:pt>
                <c:pt idx="21">
                  <c:v>10644.2</c:v>
                </c:pt>
                <c:pt idx="22">
                  <c:v>8518.7999999999993</c:v>
                </c:pt>
                <c:pt idx="23">
                  <c:v>8510.82</c:v>
                </c:pt>
                <c:pt idx="24">
                  <c:v>220.41</c:v>
                </c:pt>
                <c:pt idx="25">
                  <c:v>24944.7</c:v>
                </c:pt>
                <c:pt idx="26">
                  <c:v>24945.57</c:v>
                </c:pt>
                <c:pt idx="27">
                  <c:v>25071.96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A-4046-BBDC-A141D3931B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westpac cash reserve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</c:f>
              <c:strCache>
                <c:ptCount val="27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5">
                  <c:v>Mar</c:v>
                </c:pt>
                <c:pt idx="8">
                  <c:v>Apr</c:v>
                </c:pt>
                <c:pt idx="11">
                  <c:v>May</c:v>
                </c:pt>
                <c:pt idx="14">
                  <c:v>Jun</c:v>
                </c:pt>
                <c:pt idx="17">
                  <c:v>Jul</c:v>
                </c:pt>
                <c:pt idx="20">
                  <c:v>Aug</c:v>
                </c:pt>
                <c:pt idx="23">
                  <c:v>Sep</c:v>
                </c:pt>
                <c:pt idx="26">
                  <c:v>Oct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28"/>
                <c:pt idx="0">
                  <c:v>629.80999999999995</c:v>
                </c:pt>
                <c:pt idx="1">
                  <c:v>29.81</c:v>
                </c:pt>
                <c:pt idx="2">
                  <c:v>29.81</c:v>
                </c:pt>
                <c:pt idx="3">
                  <c:v>29.81</c:v>
                </c:pt>
                <c:pt idx="4">
                  <c:v>29.81</c:v>
                </c:pt>
                <c:pt idx="5">
                  <c:v>4029.81</c:v>
                </c:pt>
                <c:pt idx="6">
                  <c:v>4029.81</c:v>
                </c:pt>
                <c:pt idx="7">
                  <c:v>3029.81</c:v>
                </c:pt>
                <c:pt idx="8">
                  <c:v>3029.81</c:v>
                </c:pt>
                <c:pt idx="9">
                  <c:v>1029.8399999999999</c:v>
                </c:pt>
                <c:pt idx="10">
                  <c:v>1029.8499999999999</c:v>
                </c:pt>
                <c:pt idx="11">
                  <c:v>1029.8499999999999</c:v>
                </c:pt>
                <c:pt idx="12">
                  <c:v>1029.8499999999999</c:v>
                </c:pt>
                <c:pt idx="13">
                  <c:v>1029.8499999999999</c:v>
                </c:pt>
                <c:pt idx="14">
                  <c:v>1029.8499999999999</c:v>
                </c:pt>
                <c:pt idx="15">
                  <c:v>1029.8499999999999</c:v>
                </c:pt>
                <c:pt idx="16">
                  <c:v>1029.8499999999999</c:v>
                </c:pt>
                <c:pt idx="17">
                  <c:v>1029.8499999999999</c:v>
                </c:pt>
                <c:pt idx="18">
                  <c:v>1029.8499999999999</c:v>
                </c:pt>
                <c:pt idx="19">
                  <c:v>1029.8499999999999</c:v>
                </c:pt>
                <c:pt idx="20">
                  <c:v>1029.8499999999999</c:v>
                </c:pt>
                <c:pt idx="21">
                  <c:v>1029.8499999999999</c:v>
                </c:pt>
                <c:pt idx="22">
                  <c:v>1029.8499999999999</c:v>
                </c:pt>
                <c:pt idx="23">
                  <c:v>529.85</c:v>
                </c:pt>
                <c:pt idx="24">
                  <c:v>529.85</c:v>
                </c:pt>
                <c:pt idx="25">
                  <c:v>529.85</c:v>
                </c:pt>
                <c:pt idx="26">
                  <c:v>529.85</c:v>
                </c:pt>
                <c:pt idx="27">
                  <c:v>529.85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CA-4046-BBDC-A141D3931B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</c:f>
              <c:strCache>
                <c:ptCount val="27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5">
                  <c:v>Mar</c:v>
                </c:pt>
                <c:pt idx="8">
                  <c:v>Apr</c:v>
                </c:pt>
                <c:pt idx="11">
                  <c:v>May</c:v>
                </c:pt>
                <c:pt idx="14">
                  <c:v>Jun</c:v>
                </c:pt>
                <c:pt idx="17">
                  <c:v>Jul</c:v>
                </c:pt>
                <c:pt idx="20">
                  <c:v>Aug</c:v>
                </c:pt>
                <c:pt idx="23">
                  <c:v>Sep</c:v>
                </c:pt>
                <c:pt idx="26">
                  <c:v>Oct</c:v>
                </c:pt>
              </c:strCache>
            </c:strRef>
          </c:cat>
          <c:val>
            <c:numRef>
              <c:f>Sheet1!$E$2:$E$29</c:f>
              <c:numCache>
                <c:formatCode>General</c:formatCode>
                <c:ptCount val="28"/>
                <c:pt idx="0">
                  <c:v>43678.93</c:v>
                </c:pt>
                <c:pt idx="1">
                  <c:v>43205.439999999995</c:v>
                </c:pt>
                <c:pt idx="2">
                  <c:v>32261.56</c:v>
                </c:pt>
                <c:pt idx="3">
                  <c:v>34743.759999999995</c:v>
                </c:pt>
                <c:pt idx="4">
                  <c:v>41667.96</c:v>
                </c:pt>
                <c:pt idx="5">
                  <c:v>43047.96</c:v>
                </c:pt>
                <c:pt idx="6">
                  <c:v>39268.42</c:v>
                </c:pt>
                <c:pt idx="7">
                  <c:v>39149.519999999997</c:v>
                </c:pt>
                <c:pt idx="8">
                  <c:v>39269.519999999997</c:v>
                </c:pt>
                <c:pt idx="9">
                  <c:v>39592.079999999994</c:v>
                </c:pt>
                <c:pt idx="10">
                  <c:v>40982.36</c:v>
                </c:pt>
                <c:pt idx="11">
                  <c:v>40963.360000000001</c:v>
                </c:pt>
                <c:pt idx="12">
                  <c:v>40772.659999999996</c:v>
                </c:pt>
                <c:pt idx="13">
                  <c:v>38583.769999999997</c:v>
                </c:pt>
                <c:pt idx="14">
                  <c:v>38383.769999999997</c:v>
                </c:pt>
                <c:pt idx="15">
                  <c:v>38420.49</c:v>
                </c:pt>
                <c:pt idx="16">
                  <c:v>35987.75</c:v>
                </c:pt>
                <c:pt idx="17">
                  <c:v>36050.75</c:v>
                </c:pt>
                <c:pt idx="18">
                  <c:v>35212.75</c:v>
                </c:pt>
                <c:pt idx="19">
                  <c:v>41421.549999999996</c:v>
                </c:pt>
                <c:pt idx="20">
                  <c:v>41474.549999999996</c:v>
                </c:pt>
                <c:pt idx="21">
                  <c:v>43674.049999999996</c:v>
                </c:pt>
                <c:pt idx="22">
                  <c:v>41548.65</c:v>
                </c:pt>
                <c:pt idx="23">
                  <c:v>47040.67</c:v>
                </c:pt>
                <c:pt idx="24">
                  <c:v>20750.259999999998</c:v>
                </c:pt>
                <c:pt idx="25">
                  <c:v>45474.549999999996</c:v>
                </c:pt>
                <c:pt idx="26">
                  <c:v>45475.42</c:v>
                </c:pt>
                <c:pt idx="27">
                  <c:v>45601.81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CA-4046-BBDC-A141D3931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395440"/>
        <c:axId val="33579824"/>
      </c:lineChart>
      <c:catAx>
        <c:axId val="5339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9824"/>
        <c:crosses val="autoZero"/>
        <c:auto val="1"/>
        <c:lblAlgn val="ctr"/>
        <c:lblOffset val="100"/>
        <c:noMultiLvlLbl val="0"/>
      </c:catAx>
      <c:valAx>
        <c:axId val="3357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9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FUNDING - $4,074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FUNDING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SOCIAL</c:v>
                </c:pt>
                <c:pt idx="1">
                  <c:v>WELFARE</c:v>
                </c:pt>
                <c:pt idx="2">
                  <c:v>EXTERNALS</c:v>
                </c:pt>
                <c:pt idx="3">
                  <c:v>EDUCATION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147.35</c:v>
                </c:pt>
                <c:pt idx="1">
                  <c:v>558</c:v>
                </c:pt>
                <c:pt idx="2">
                  <c:v>438.56</c:v>
                </c:pt>
                <c:pt idx="3">
                  <c:v>545</c:v>
                </c:pt>
                <c:pt idx="4">
                  <c:v>2970.78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D-3048-B3E6-A34F016EE4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FUNDING - $1,203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SOCIAL</c:v>
                </c:pt>
                <c:pt idx="1">
                  <c:v>WELFARE</c:v>
                </c:pt>
                <c:pt idx="2">
                  <c:v>EXTERNALS</c:v>
                </c:pt>
                <c:pt idx="3">
                  <c:v>EDUCATION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0</c:v>
                </c:pt>
                <c:pt idx="1">
                  <c:v>380</c:v>
                </c:pt>
                <c:pt idx="2">
                  <c:v>356</c:v>
                </c:pt>
                <c:pt idx="3" formatCode="&quot;$&quot;#,##0.00_);[Red]\(&quot;$&quot;#,##0.00\)">
                  <c:v>467.5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0-0841-9FCA-E36E5A470E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56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3637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9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900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8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B4C99C-A841-7644-B84F-64DEFFE8022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108B1F-825B-9846-9760-E97C485AD4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81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B1D6-6FE0-B843-A6CF-B7110B434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Treasurer’s report - 2022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A5091-9779-BA4E-8D60-7553E330C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77B5-ACF6-A64C-95AA-EF97F33F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position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E7D7E1-9FB1-9F4B-89B4-B7905EC05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180903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381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1AAA-4FF7-3546-BB89-C13B0027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Spg</a:t>
            </a:r>
            <a:r>
              <a:rPr lang="en-US" dirty="0"/>
              <a:t>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802C-D03F-0A42-9E38-CF374A5B3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418848"/>
            <a:ext cx="4800600" cy="3619500"/>
          </a:xfrm>
        </p:spPr>
        <p:txBody>
          <a:bodyPr/>
          <a:lstStyle/>
          <a:p>
            <a:r>
              <a:rPr lang="en-US" dirty="0"/>
              <a:t>SEMESTER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B2B-41FB-0049-A276-04893B424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175" y="1418848"/>
            <a:ext cx="4800600" cy="3619500"/>
          </a:xfrm>
        </p:spPr>
        <p:txBody>
          <a:bodyPr/>
          <a:lstStyle/>
          <a:p>
            <a:r>
              <a:rPr lang="en-US" dirty="0"/>
              <a:t>SEMESTER 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F5B4E3-1F9D-7947-ADE5-5A5BD8D2F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556544"/>
              </p:ext>
            </p:extLst>
          </p:nvPr>
        </p:nvGraphicFramePr>
        <p:xfrm>
          <a:off x="465137" y="2068360"/>
          <a:ext cx="5630863" cy="424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77572E-2D37-0C4D-BC51-9930615CA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470073"/>
              </p:ext>
            </p:extLst>
          </p:nvPr>
        </p:nvGraphicFramePr>
        <p:xfrm>
          <a:off x="5838825" y="2071548"/>
          <a:ext cx="5630863" cy="424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600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9E95-263A-794F-8737-8B3F0D38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386F-0343-3D48-AC18-C148D6C42A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SEMESTER 1</a:t>
            </a:r>
          </a:p>
          <a:p>
            <a:endParaRPr lang="en-US" sz="3200" dirty="0"/>
          </a:p>
          <a:p>
            <a:r>
              <a:rPr lang="en-US" sz="3200" dirty="0"/>
              <a:t>$2133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665B-654E-3541-A4F4-E91A8BC823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SEMESTER 2</a:t>
            </a:r>
          </a:p>
          <a:p>
            <a:endParaRPr lang="en-US" sz="3200" dirty="0"/>
          </a:p>
          <a:p>
            <a:r>
              <a:rPr lang="en-US" sz="3200" dirty="0"/>
              <a:t>$2090.63</a:t>
            </a:r>
          </a:p>
          <a:p>
            <a:pPr lvl="1"/>
            <a:r>
              <a:rPr lang="en-US" dirty="0"/>
              <a:t>Minus $3574.11 from unspent semester 1 SPGS </a:t>
            </a:r>
          </a:p>
          <a:p>
            <a:pPr lvl="1"/>
            <a:r>
              <a:rPr lang="en-US" dirty="0"/>
              <a:t>We ended up paying Guild ~$280</a:t>
            </a:r>
          </a:p>
          <a:p>
            <a:pPr lvl="2"/>
            <a:r>
              <a:rPr lang="en-US" dirty="0"/>
              <a:t>This was mainly due to the cancellation of Camp</a:t>
            </a:r>
          </a:p>
        </p:txBody>
      </p:sp>
    </p:spTree>
    <p:extLst>
      <p:ext uri="{BB962C8B-B14F-4D97-AF65-F5344CB8AC3E}">
        <p14:creationId xmlns:p14="http://schemas.microsoft.com/office/powerpoint/2010/main" val="183476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8C381D-5778-8FD6-D70C-B9C2A65D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530353"/>
            <a:ext cx="3320322" cy="534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THANK YOU ALL FOR A WONDERFUL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233D0-CBA5-B144-AF6A-6455FA363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35" r="-1" b="1848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5A3B7B-AA9B-EA4C-A32E-6D9CE67CA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67" r="-1" b="-1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9BE104-C432-FE4B-A111-79E24DB86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4" r="12492"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4261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Treasurer’s report - 2022</vt:lpstr>
      <vt:lpstr>Overall position</vt:lpstr>
      <vt:lpstr>Spg funding</vt:lpstr>
      <vt:lpstr>Base funding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Treasurer’s report - 2022</dc:title>
  <dc:creator>Kate Mountain</dc:creator>
  <cp:lastModifiedBy>Kate Mountain</cp:lastModifiedBy>
  <cp:revision>1</cp:revision>
  <dcterms:created xsi:type="dcterms:W3CDTF">2022-10-10T14:59:35Z</dcterms:created>
  <dcterms:modified xsi:type="dcterms:W3CDTF">2022-10-10T15:01:46Z</dcterms:modified>
</cp:coreProperties>
</file>